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91" r:id="rId6"/>
    <p:sldId id="257" r:id="rId7"/>
    <p:sldId id="258" r:id="rId8"/>
    <p:sldId id="259" r:id="rId9"/>
    <p:sldId id="260" r:id="rId10"/>
    <p:sldId id="261" r:id="rId11"/>
    <p:sldId id="280" r:id="rId12"/>
    <p:sldId id="286" r:id="rId13"/>
    <p:sldId id="275" r:id="rId14"/>
    <p:sldId id="263" r:id="rId15"/>
    <p:sldId id="267" r:id="rId16"/>
    <p:sldId id="268" r:id="rId17"/>
    <p:sldId id="272" r:id="rId18"/>
    <p:sldId id="271" r:id="rId19"/>
    <p:sldId id="273" r:id="rId20"/>
    <p:sldId id="276" r:id="rId21"/>
    <p:sldId id="277" r:id="rId22"/>
    <p:sldId id="269" r:id="rId23"/>
    <p:sldId id="287" r:id="rId24"/>
    <p:sldId id="279" r:id="rId25"/>
    <p:sldId id="264" r:id="rId26"/>
    <p:sldId id="288" r:id="rId27"/>
    <p:sldId id="282" r:id="rId28"/>
    <p:sldId id="281" r:id="rId29"/>
    <p:sldId id="289" r:id="rId30"/>
    <p:sldId id="283" r:id="rId31"/>
    <p:sldId id="266" r:id="rId32"/>
    <p:sldId id="284" r:id="rId33"/>
    <p:sldId id="290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106631-3223-3755-73A0-896D94696004}" name="Alhussein JAMIL X2020" initials="AJX" userId="S::alhussein.jamil@polytechnique.edu::d5fa8df1-d1c3-481a-b937-0fc31c9cc98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71" autoAdjust="0"/>
    <p:restoredTop sz="94660"/>
  </p:normalViewPr>
  <p:slideViewPr>
    <p:cSldViewPr snapToGrid="0">
      <p:cViewPr varScale="1">
        <p:scale>
          <a:sx n="95" d="100"/>
          <a:sy n="95" d="100"/>
        </p:scale>
        <p:origin x="4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2EEAD-CE5E-4158-8269-69A17371E96B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1F259-8741-41EB-9206-CC151F65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04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0EFF-9CBA-DC36-64FB-EBE8F8697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02B1F-CCE9-D550-E036-5BAAC9F3F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8B3D5-1D70-DB4E-2059-1ECDD99CA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F162F-A476-4276-B543-32FEEF52788C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A4DA6-487A-D5E0-2E3C-C6246BD1C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427E0-762E-6274-182E-92310AAA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222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4E39-300A-A4FA-B75F-87CE6DD1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4784E-CED8-05A7-C1AD-A5884451F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014C1-D950-05D8-7E30-EA699B7EC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E002-F71F-4792-8FEB-8BD16FE46BB4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FA87A-D33D-53BD-CA98-604DE3AF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513C2-9E8B-1B44-706B-A9297257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38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EB7E8F-98AB-26FC-F030-CB54F39E7D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00DA9-F5EE-7308-77AB-F6D51182F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8F81E-4DF4-B628-E87E-22AEDA0B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AC2F-0F1A-46B4-A35F-669C6FF8C88A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EC7CB-EE0E-69C6-C922-489A9C24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96894-3B7F-150F-C872-AFA89596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27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86EB-3EE9-D879-8381-DF2C8713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4A55-79FA-6931-0FDC-8C2701BA2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785C9-9EA3-90CC-C2A5-C7473ED5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A8FAD-0097-45E7-8B59-D24CC61DB55E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E5125-47A6-0E1A-8351-C1C5D2B7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38376-2A23-230C-5E0C-42867AC1E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4427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0A9A-42E4-FD87-5533-AFA605180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FD1ED-102E-DCA0-2A09-E4C6A1746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A7DE6-D8F0-7898-550D-0C8AF46C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2354-7C32-453C-804A-C3F71CE6E50C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AFAA-9D96-74EC-9439-04D7254B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AD2B-426E-AA67-BC7F-AD0F4030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166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9F36-1C00-3429-8C97-968F85443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D183-3B24-499C-2DBF-F48077366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E21C63-DDF2-6ABB-D3AE-A03A18746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6BBF98-D6C9-2D95-2440-A3324D09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DB0BB-D2B7-4355-A6B4-9037D29F962F}" type="datetime1">
              <a:rPr lang="fr-FR" smtClean="0"/>
              <a:t>07/03/2023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58DEE-6878-41CA-31B4-CB819CFF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68AF6-F4CE-161B-3D39-7A0374E3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68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FA17-E558-D2EF-329F-9E5FBB976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9D6FC-4DC5-4096-2DA8-0CF7EB942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C76BE-F505-A5FB-C7A5-5DDBC77EA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1CD5B-0A05-05EB-427B-403940D6BA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6D3A83-F22B-DE0E-26F0-CF8C18766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A02733-2294-5FD8-6EC3-D0A64A93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98584-2E75-40C3-85D3-C537CE25512E}" type="datetime1">
              <a:rPr lang="fr-FR" smtClean="0"/>
              <a:t>07/03/2023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A207E6-7F40-43BC-23EF-35F211078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2AC7B-519F-B515-378D-14F0F501B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4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825E0-2BC4-82E6-DD02-D11B46E2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8000A-D87C-3257-0E4C-1855AFFF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5C35-9FD9-4141-88EA-3A595A5F5B8C}" type="datetime1">
              <a:rPr lang="fr-FR" smtClean="0"/>
              <a:t>07/03/2023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57B08-F8E2-5F07-620D-F12D81B9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1FC1B-10CF-2F46-B59A-79DC4111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67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12F79-8FEC-6F74-40ED-3E1E21F19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49DAE-5A49-4506-B986-9B74166463D2}" type="datetime1">
              <a:rPr lang="fr-FR" smtClean="0"/>
              <a:t>07/03/2023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E1C75-B305-4EAB-87E8-E01A7D221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2020A-08BB-414C-616D-34E6BCFD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593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B559-7623-F5BF-44DC-5EBE73223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BAB0-3FD9-876E-322B-B00FFB3A0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72B842-B72B-D0EC-CCA3-F62152102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0BB16-1F37-030F-0387-5325D82C8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6311A-9AEE-40F9-963E-CFD65BF807CB}" type="datetime1">
              <a:rPr lang="fr-FR" smtClean="0"/>
              <a:t>07/03/2023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AA3F8-1603-7644-A7AC-1DB09950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B52D7-8362-65AE-79A5-32BB5327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406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771F-2713-F065-46FC-6D44C230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8AC875-B42F-411A-2564-E78F7636B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A0296-3465-6F94-84E1-3AFDEEE50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B35C2-C696-CEE9-7F2D-8DCA3FDD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9BAE3-FB5F-4D4D-9389-B11A2C5D254E}" type="datetime1">
              <a:rPr lang="fr-FR" smtClean="0"/>
              <a:t>07/03/2023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ED5C7-D825-0FFC-67BD-A8916061B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F2696-CA68-BD70-5601-997BE3E2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86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AB6A2-3976-D497-7540-0FAE9105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AEA6B-E6A7-7789-0F59-693057C6F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5EC9F-6578-2143-E7FF-CDCDA64888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C7770-41E2-4942-B243-86031BF67599}" type="datetime1">
              <a:rPr lang="fr-FR" smtClean="0"/>
              <a:t>07/03/2023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BD7D6-6566-C1A1-1D57-CD128E165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703A8-9D56-13FE-DA91-E127C8716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4AA76-663F-4E14-9A15-CCAE45D7B8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30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pm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3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0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E45C-75D2-A1C7-1E44-42E344460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452"/>
            <a:ext cx="9144000" cy="3252511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Convolutional Wasserstein Distances:</a:t>
            </a: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6000" dirty="0">
                <a:solidFill>
                  <a:srgbClr val="FFC000"/>
                </a:solidFill>
              </a:rPr>
              <a:t>Efficient Optimal Transportation</a:t>
            </a:r>
            <a:br>
              <a:rPr lang="en-US" sz="6000" dirty="0">
                <a:solidFill>
                  <a:srgbClr val="FFC000"/>
                </a:solidFill>
              </a:rPr>
            </a:br>
            <a:r>
              <a:rPr lang="en-US" sz="6000" dirty="0">
                <a:solidFill>
                  <a:srgbClr val="FFC000"/>
                </a:solidFill>
              </a:rPr>
              <a:t>on Geometric Domains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25C22-6247-20CF-A787-92B8A62FE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8276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 err="1"/>
              <a:t>Alhussein</a:t>
            </a:r>
            <a:r>
              <a:rPr lang="fr-FR" dirty="0"/>
              <a:t> Jamil,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Jean-Baptiste Labit</a:t>
            </a:r>
            <a:endParaRPr lang="fr-FR" dirty="0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21FCB-078B-8C62-1DE0-344B40A4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0"/>
            <a:ext cx="12192000" cy="1524000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155FE74-6CD6-0E75-3169-0585110B3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61" y="3429000"/>
            <a:ext cx="5856478" cy="7811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A046B-2F4E-F14A-EA6A-57DDF866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130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50C687-86B5-4248-BEBB-0B59B7977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BE31F-E38B-4D61-9978-C398CD0A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>
            <a:normAutofit/>
          </a:bodyPr>
          <a:lstStyle/>
          <a:p>
            <a:r>
              <a:rPr lang="en-US" sz="4200" dirty="0"/>
              <a:t>1) M is a d-dimensional grid 	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B4CF53-BC95-46A2-B37D-D05450472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82FB6946-B6BC-49D3-BB97-5BB97BCDA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D7D05801-3139-44B5-9BA4-80BF3814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1285406-A9A8-420E-B8E4-793B60049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B3D20EE-1C4E-4D4C-BCA6-8EDFF7C50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C1515A89-664B-462C-9F5A-1E58EC54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3161A7D-FA76-4326-BAB9-6E0233A01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24BE7B-1AAC-463B-9FEF-7590317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6AB4F15-4844-457A-AF46-3D1D1AE34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260C4BD-CAAF-4776-AD3C-8449E475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FEFE041-1ED6-448D-AB61-539755AB9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1B5294C-A473-487E-B001-D0B9E60E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B2FBA8-54F5-4AAC-A317-EE8CD705E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260C043C-3DD1-45AE-8C57-3B00D058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2AF05C5C-202A-4D8F-BE6C-10BBC01B0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5F0CE7E-3C13-48B7-B758-56D1ECF99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62231363-AC94-4C4D-A832-B5F6C25F0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09068F2-E473-4D37-8B86-E277B12CE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9243EA3-CC31-43A5-B7BA-8077D9945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1597D69-9411-4FE0-9741-385ED1D4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EC6CFC5-C230-4B82-B3DA-852FC60C2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BA517-428B-BED3-54D7-A07FA878F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66648" y="3531476"/>
                <a:ext cx="4264888" cy="3034862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700"/>
                  <a:t>In this case we suppose that our distributions are represented as density values on elements of a grid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1700" b="0" i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700" b="0"/>
              </a:p>
              <a:p>
                <a:endParaRPr lang="en-US" sz="1700"/>
              </a:p>
              <a:p>
                <a:r>
                  <a:rPr lang="en-US" sz="1700"/>
                  <a:t>Images and 3d voxels can be easily transformed</a:t>
                </a:r>
              </a:p>
              <a:p>
                <a:pPr marL="0" indent="0">
                  <a:buNone/>
                </a:pPr>
                <a:r>
                  <a:rPr lang="en-US" sz="1700"/>
                  <a:t>Into such a representation. </a:t>
                </a:r>
              </a:p>
              <a:p>
                <a:pPr marL="0" indent="0">
                  <a:buNone/>
                </a:pPr>
                <a:endParaRPr lang="en-US" sz="1700" b="0"/>
              </a:p>
              <a:p>
                <a:r>
                  <a:rPr lang="en-US" sz="1700" b="0"/>
                  <a:t>Unif</a:t>
                </a:r>
                <a:r>
                  <a:rPr lang="en-US" sz="1700"/>
                  <a:t>orm distances make easier calculations</a:t>
                </a:r>
                <a:endParaRPr lang="en-US" sz="1700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EBA517-428B-BED3-54D7-A07FA878F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66648" y="3531476"/>
                <a:ext cx="4264888" cy="3034862"/>
              </a:xfrm>
              <a:blipFill>
                <a:blip r:embed="rId2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Histogram">
            <a:extLst>
              <a:ext uri="{FF2B5EF4-FFF2-40B4-BE49-F238E27FC236}">
                <a16:creationId xmlns:a16="http://schemas.microsoft.com/office/drawing/2014/main" id="{5327B2B6-CC5F-5D57-8CB8-321AD7598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40" y="462869"/>
            <a:ext cx="5526788" cy="59322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BFFAF-B4CB-35C4-7537-843F6BF3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8045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D305-51E4-A9E2-F33D-8C022639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Wasserstein</a:t>
            </a:r>
            <a:r>
              <a:rPr lang="fr-FR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D40AB-22D0-55FD-DE8E-949B5890E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/>
                  <a:t>Take place on a </a:t>
                </a:r>
                <a:r>
                  <a:rPr lang="fr-FR" dirty="0" err="1"/>
                  <a:t>grid</a:t>
                </a:r>
                <a:r>
                  <a:rPr lang="fr-FR" dirty="0"/>
                  <a:t> (</a:t>
                </a:r>
                <a:r>
                  <a:rPr lang="fr-FR" dirty="0" err="1"/>
                  <a:t>discretized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),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density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fr-FR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fr-FR" b="0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Distance </a:t>
                </a:r>
                <a:r>
                  <a:rPr lang="fr-FR" dirty="0" err="1"/>
                  <a:t>only</a:t>
                </a:r>
                <a:r>
                  <a:rPr lang="fr-FR" dirty="0"/>
                  <a:t> </a:t>
                </a:r>
                <a:r>
                  <a:rPr lang="fr-FR" dirty="0" err="1"/>
                  <a:t>depends</a:t>
                </a:r>
                <a:r>
                  <a:rPr lang="fr-FR" dirty="0"/>
                  <a:t> on the indices of the points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D40AB-22D0-55FD-DE8E-949B5890E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E5ED362-825E-034A-2B30-2AE2DD9F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949" y="2228308"/>
            <a:ext cx="4972337" cy="3225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C974BC-D6D4-881A-D448-18C0015068AC}"/>
              </a:ext>
            </a:extLst>
          </p:cNvPr>
          <p:cNvSpPr txBox="1"/>
          <p:nvPr/>
        </p:nvSpPr>
        <p:spPr>
          <a:xfrm>
            <a:off x="5294052" y="3429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2">
                    <a:lumMod val="75000"/>
                  </a:schemeClr>
                </a:solidFill>
              </a:rPr>
              <a:t>Same</a:t>
            </a:r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A4EA7-21B3-14EE-52B5-5D0A3B53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3848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92A4A-38AE-6DE6-5147-96A4488D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sz="4200"/>
              <a:t>Convolutional Wasserstein distance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5261-E113-454E-AC54-16EC58262A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fr-FR" sz="2200"/>
                  <a:t>For a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sz="2200"/>
                  <a:t>grid (ex: picture) we need to compute for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2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2200" b="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fr-FR" sz="220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d>
                      <m:dPr>
                        <m:ctrlPr>
                          <a:rPr lang="fr-FR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fr-FR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fr-FR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fr-FR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b>
                          <m:sSubPr>
                            <m:ctrlP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sz="2200"/>
                  <a:t> =</a:t>
                </a:r>
                <a:r>
                  <a:rPr lang="fr-FR" sz="220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fr-F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fr-F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fr-FR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)²</m:t>
                            </m:r>
                          </m:sup>
                        </m:sSup>
                        <m:sSub>
                          <m:sSubPr>
                            <m:ctrlPr>
                              <a:rPr lang="fr-F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fr-FR" sz="2200"/>
              </a:p>
              <a:p>
                <a:endParaRPr lang="fr-FR" sz="2200"/>
              </a:p>
              <a:p>
                <a:r>
                  <a:rPr lang="fr-FR" sz="2200"/>
                  <a:t>Classical way to compute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2200"/>
                  <a:t>for each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sz="2200"/>
                  <a:t>: </a:t>
                </a:r>
                <a14:m>
                  <m:oMath xmlns:m="http://schemas.openxmlformats.org/officeDocument/2006/math">
                    <m:r>
                      <a:rPr lang="fr-FR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²×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endParaRPr lang="fr-FR" sz="2200"/>
              </a:p>
              <a:p>
                <a:endParaRPr lang="fr-FR" sz="2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E5261-E113-454E-AC54-16EC58262A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  <a:blipFill>
                <a:blip r:embed="rId2"/>
                <a:stretch>
                  <a:fillRect l="-1646" t="-2062" r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091CAA-A0A6-F426-B2A5-101CEFEE0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654835"/>
            <a:ext cx="5458968" cy="35483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A04F3-C2B7-610D-A3E3-21F299AB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52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1E705-3640-C1EB-8DD4-24B6B236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sz="4200"/>
              <a:t>Convolutional Wasserstein distance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66133-D9ED-8BA4-5F6F-9EAFFEC183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</p:spPr>
            <p:txBody>
              <a:bodyPr anchor="t">
                <a:normAutofit/>
              </a:bodyPr>
              <a:lstStyle/>
              <a:p>
                <a:r>
                  <a:rPr lang="fr-FR" sz="2200"/>
                  <a:t>Convolutional way introduced in the paper:</a:t>
                </a:r>
              </a:p>
              <a:p>
                <a:r>
                  <a:rPr lang="fr-FR" sz="2200"/>
                  <a:t>We introduce the convolution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=(</m:t>
                        </m:r>
                        <m:sSup>
                          <m:sSupPr>
                            <m:ctrlPr>
                              <a:rPr lang="fr-FR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</a:rPr>
                              <m:t>²</m:t>
                            </m:r>
                          </m:sup>
                        </m:sSup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⟦"/>
                            <m:endChr m:val=""/>
                            <m:ctrlP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"/>
                                <m:endChr m:val="⟧"/>
                                <m:ctrlP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endParaRPr lang="fr-FR" sz="2200"/>
              </a:p>
              <a:p>
                <a:endParaRPr lang="fr-FR" sz="2200"/>
              </a:p>
              <a:p>
                <a:r>
                  <a:rPr lang="fr-FR" sz="2200"/>
                  <a:t>We apply this convolution </a:t>
                </a:r>
              </a:p>
              <a:p>
                <a:pPr marL="0" indent="0">
                  <a:buNone/>
                </a:pPr>
                <a:r>
                  <a:rPr lang="fr-FR" sz="2200"/>
                  <a:t>on each item (cost </a:t>
                </a:r>
                <a14:m>
                  <m:oMath xmlns:m="http://schemas.openxmlformats.org/officeDocument/2006/math">
                    <m:r>
                      <a:rPr lang="fr-FR" sz="22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200"/>
                  <a:t>) of each row</a:t>
                </a:r>
              </a:p>
              <a:p>
                <a:pPr marL="0" indent="0">
                  <a:buNone/>
                </a:pPr>
                <a:r>
                  <a:rPr lang="fr-FR" sz="2200"/>
                  <a:t>(cost </a:t>
                </a:r>
                <a14:m>
                  <m:oMath xmlns:m="http://schemas.openxmlformats.org/officeDocument/2006/math">
                    <m:r>
                      <a:rPr lang="fr-FR" sz="22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200" b="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sz="2200"/>
                  <a:t>)</a:t>
                </a:r>
              </a:p>
              <a:p>
                <a:endParaRPr lang="fr-FR" sz="2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66133-D9ED-8BA4-5F6F-9EAFFEC183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  <a:blipFill>
                <a:blip r:embed="rId2"/>
                <a:stretch>
                  <a:fillRect l="-1646" t="-2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C85C9BF-BB90-563D-B459-8C9C4E0A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900489"/>
            <a:ext cx="5458968" cy="30570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BA91D-01D7-1EF6-0D09-6CBDD3FA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62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1E705-3640-C1EB-8DD4-24B6B236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sz="4200"/>
              <a:t>Convolutional Wasserstein distance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66133-D9ED-8BA4-5F6F-9EAFFEC183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</p:spPr>
            <p:txBody>
              <a:bodyPr anchor="t">
                <a:normAutofit/>
              </a:bodyPr>
              <a:lstStyle/>
              <a:p>
                <a:r>
                  <a:rPr lang="fr-FR" sz="2200"/>
                  <a:t>Convolutional way introduced in the paper:</a:t>
                </a:r>
              </a:p>
              <a:p>
                <a:r>
                  <a:rPr lang="fr-FR" sz="2200"/>
                  <a:t>We introduce the convolution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=(</m:t>
                        </m:r>
                        <m:sSup>
                          <m:sSupPr>
                            <m:ctrlPr>
                              <a:rPr lang="fr-FR" sz="22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2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22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</a:rPr>
                              <m:t>²</m:t>
                            </m:r>
                          </m:sup>
                        </m:sSup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⟦"/>
                            <m:endChr m:val=""/>
                            <m:ctrlP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sz="2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"/>
                                <m:endChr m:val="⟧"/>
                                <m:ctrlP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endParaRPr lang="fr-FR" sz="2200"/>
              </a:p>
              <a:p>
                <a:endParaRPr lang="fr-FR" sz="2200"/>
              </a:p>
              <a:p>
                <a:r>
                  <a:rPr lang="fr-FR" sz="2200"/>
                  <a:t>We apply this convolution </a:t>
                </a:r>
              </a:p>
              <a:p>
                <a:pPr marL="0" indent="0">
                  <a:buNone/>
                </a:pPr>
                <a:r>
                  <a:rPr lang="fr-FR" sz="2200"/>
                  <a:t>on each item (cost </a:t>
                </a:r>
                <a14:m>
                  <m:oMath xmlns:m="http://schemas.openxmlformats.org/officeDocument/2006/math">
                    <m:r>
                      <a:rPr lang="fr-FR" sz="22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200"/>
                  <a:t>) of each row</a:t>
                </a:r>
              </a:p>
              <a:p>
                <a:pPr marL="0" indent="0">
                  <a:buNone/>
                </a:pPr>
                <a:r>
                  <a:rPr lang="fr-FR" sz="2200"/>
                  <a:t>(cost </a:t>
                </a:r>
                <a14:m>
                  <m:oMath xmlns:m="http://schemas.openxmlformats.org/officeDocument/2006/math">
                    <m:r>
                      <a:rPr lang="fr-FR" sz="22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200" b="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sz="2200"/>
                  <a:t>)</a:t>
                </a:r>
              </a:p>
              <a:p>
                <a:endParaRPr lang="fr-FR" sz="2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66133-D9ED-8BA4-5F6F-9EAFFEC183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  <a:blipFill>
                <a:blip r:embed="rId2"/>
                <a:stretch>
                  <a:fillRect l="-1646" t="-2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6729321-2C8D-70D7-0439-E0757D29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886842"/>
            <a:ext cx="5458968" cy="30843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A04F9-AB53-AA14-45F2-D021075EF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390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1E705-3640-C1EB-8DD4-24B6B236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sz="4200"/>
              <a:t>Convolutional Wasserstein distance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66133-D9ED-8BA4-5F6F-9EAFFEC183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</p:spPr>
            <p:txBody>
              <a:bodyPr anchor="t">
                <a:normAutofit/>
              </a:bodyPr>
              <a:lstStyle/>
              <a:p>
                <a:r>
                  <a:rPr lang="fr-FR" sz="1700"/>
                  <a:t>Convolutional way introduced in the paper:</a:t>
                </a:r>
              </a:p>
              <a:p>
                <a:r>
                  <a:rPr lang="fr-FR" sz="1700"/>
                  <a:t>We introduce the convolution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700" b="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fr-FR" sz="1700" b="0" i="1">
                            <a:latin typeface="Cambria Math" panose="02040503050406030204" pitchFamily="18" charset="0"/>
                          </a:rPr>
                          <m:t>=(</m:t>
                        </m:r>
                        <m:sSup>
                          <m:sSupPr>
                            <m:ctrlPr>
                              <a:rPr lang="fr-FR" sz="17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7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17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17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1700" b="0" i="1">
                                <a:latin typeface="Cambria Math" panose="02040503050406030204" pitchFamily="18" charset="0"/>
                              </a:rPr>
                              <m:t>²</m:t>
                            </m:r>
                          </m:sup>
                        </m:sSup>
                        <m:r>
                          <a:rPr lang="fr-FR" sz="1700" b="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fr-FR" sz="17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7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⟦"/>
                            <m:endChr m:val=""/>
                            <m:ctrlPr>
                              <a:rPr lang="fr-FR" sz="17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7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17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sz="17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"/>
                                <m:endChr m:val="⟧"/>
                                <m:ctrlPr>
                                  <a:rPr lang="fr-FR" sz="17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17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endParaRPr lang="fr-FR" sz="1700"/>
              </a:p>
              <a:p>
                <a:endParaRPr lang="fr-FR" sz="1700"/>
              </a:p>
              <a:p>
                <a:r>
                  <a:rPr lang="fr-FR" sz="1700"/>
                  <a:t>We apply this convolution </a:t>
                </a:r>
              </a:p>
              <a:p>
                <a:pPr marL="0" indent="0">
                  <a:buNone/>
                </a:pPr>
                <a:r>
                  <a:rPr lang="fr-FR" sz="1700"/>
                  <a:t>on each item (cost </a:t>
                </a:r>
                <a14:m>
                  <m:oMath xmlns:m="http://schemas.openxmlformats.org/officeDocument/2006/math">
                    <m:r>
                      <a:rPr lang="fr-FR" sz="1700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1700"/>
                  <a:t>) of each </a:t>
                </a:r>
              </a:p>
              <a:p>
                <a:pPr marL="0" indent="0">
                  <a:buNone/>
                </a:pPr>
                <a:r>
                  <a:rPr lang="fr-FR" sz="1700"/>
                  <a:t>column (cost </a:t>
                </a:r>
                <a14:m>
                  <m:oMath xmlns:m="http://schemas.openxmlformats.org/officeDocument/2006/math">
                    <m:r>
                      <a:rPr lang="fr-FR" sz="17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700" b="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sz="1700"/>
                  <a:t>)</a:t>
                </a:r>
              </a:p>
              <a:p>
                <a:pPr marL="0" indent="0">
                  <a:buNone/>
                </a:pPr>
                <a:endParaRPr lang="fr-FR" sz="1700"/>
              </a:p>
              <a:p>
                <a:r>
                  <a:rPr lang="fr-FR" sz="1700"/>
                  <a:t>And then on each item of each </a:t>
                </a:r>
              </a:p>
              <a:p>
                <a:pPr marL="0" indent="0">
                  <a:buNone/>
                </a:pPr>
                <a:r>
                  <a:rPr lang="fr-FR" sz="1700"/>
                  <a:t>row (cost </a:t>
                </a:r>
                <a14:m>
                  <m:oMath xmlns:m="http://schemas.openxmlformats.org/officeDocument/2006/math">
                    <m:r>
                      <a:rPr lang="fr-FR" sz="17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1700" b="0" i="1">
                        <a:latin typeface="Cambria Math" panose="02040503050406030204" pitchFamily="18" charset="0"/>
                      </a:rPr>
                      <m:t>²</m:t>
                    </m:r>
                  </m:oMath>
                </a14:m>
                <a:r>
                  <a:rPr lang="fr-FR" sz="1700"/>
                  <a:t> too)</a:t>
                </a:r>
              </a:p>
              <a:p>
                <a:endParaRPr lang="fr-FR" sz="17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566133-D9ED-8BA4-5F6F-9EAFFEC183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  <a:blipFill>
                <a:blip r:embed="rId2"/>
                <a:stretch>
                  <a:fillRect l="-886" t="-1375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0BDBFDF-F09F-C485-0C5C-D7913100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845900"/>
            <a:ext cx="5458968" cy="3166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D33E9-19B9-FEFF-D6D8-3B9F37F0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871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996BC-EC5B-464C-4EC6-286D61FE2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fr-FR" sz="4200"/>
              <a:t>Convolutional Wasserstein distance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1301D-DF29-6BF7-BC7B-CEC27CD57A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</p:spPr>
            <p:txBody>
              <a:bodyPr anchor="t">
                <a:normAutofit/>
              </a:bodyPr>
              <a:lstStyle/>
              <a:p>
                <a:r>
                  <a:rPr lang="fr-FR" sz="2200"/>
                  <a:t>Total cost: </a:t>
                </a:r>
                <a14:m>
                  <m:oMath xmlns:m="http://schemas.openxmlformats.org/officeDocument/2006/math">
                    <m:r>
                      <a:rPr lang="fr-FR" sz="2200" b="0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fr-FR" sz="2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200"/>
                  <a:t> </a:t>
                </a:r>
              </a:p>
              <a:p>
                <a:r>
                  <a:rPr lang="fr-FR" sz="2200"/>
                  <a:t>For a </a:t>
                </a:r>
                <a14:m>
                  <m:oMath xmlns:m="http://schemas.openxmlformats.org/officeDocument/2006/math">
                    <m:r>
                      <a:rPr lang="fr-FR" sz="2200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sz="2200"/>
                  <a:t> grid, the cost is linear in the number of element (VS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2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fr-FR" sz="2200" b="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fr-FR" sz="2200"/>
                  <a:t> for the classical method)</a:t>
                </a:r>
              </a:p>
              <a:p>
                <a:endParaRPr lang="fr-FR" sz="220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fr-FR" sz="2200">
                    <a:sym typeface="Wingdings" panose="05000000000000000000" pitchFamily="2" charset="2"/>
                  </a:rPr>
                  <a:t>With this method, the cost is linear </a:t>
                </a:r>
              </a:p>
              <a:p>
                <a:pPr marL="0" indent="0">
                  <a:buNone/>
                </a:pPr>
                <a:r>
                  <a:rPr lang="fr-FR" sz="2200">
                    <a:sym typeface="Wingdings" panose="05000000000000000000" pitchFamily="2" charset="2"/>
                  </a:rPr>
                  <a:t>in the number of element</a:t>
                </a:r>
                <a:endParaRPr lang="fr-FR" sz="2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1301D-DF29-6BF7-BC7B-CEC27CD57A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  <a:blipFill>
                <a:blip r:embed="rId2"/>
                <a:stretch>
                  <a:fillRect l="-1646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>
            <a:extLst>
              <a:ext uri="{FF2B5EF4-FFF2-40B4-BE49-F238E27FC236}">
                <a16:creationId xmlns:a16="http://schemas.microsoft.com/office/drawing/2014/main" id="{4B53EBE6-C296-A6D9-9753-BC5E55A0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375063"/>
            <a:ext cx="5458968" cy="41078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2A371-D1A8-43DA-A588-A214C5CE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21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D1A8A5-47E0-4546-A3F9-FC33D546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D5B78-FCFF-497B-66BD-DE71CF08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79927"/>
            <a:ext cx="4929352" cy="2270664"/>
          </a:xfrm>
        </p:spPr>
        <p:txBody>
          <a:bodyPr>
            <a:normAutofit/>
          </a:bodyPr>
          <a:lstStyle/>
          <a:p>
            <a:r>
              <a:rPr lang="en-US" dirty="0"/>
              <a:t>2) M is a mesh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6E4654-58CD-422E-884A-D4ED28FCF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4BE227E0-71B4-4555-AFAA-22C04AA6F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72D85191-DF12-4356-904F-664E1D9AF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C7445D04-F9A8-4746-8B90-6A13DEFE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E95FCE8F-A967-4388-9DFA-1A76A35B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5939A2B-5E1B-405C-84E1-788586F8B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FEC27F93-D2D8-496E-A373-8043A75FD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3B576C51-A72E-4F6A-B49F-5A5CBE888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99B65923-6F23-4733-9CF9-F4B935243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9E0623A6-24A9-4816-B863-75B77547A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20EF281-FA60-4D37-90E6-E5B28BD8C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9069E840-C429-4236-A4DA-891EA1E9A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F564ADA-3181-40F2-B9C7-45CB4BB1D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8AB1352F-B74F-442B-9A30-922B52BFB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F003180C-C0C2-44E5-9485-47F357C00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32812F6B-EE30-4B15-AF9F-FC1507D2B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E14F058D-0D19-42EC-9D49-21C0117B4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F7299257-9C1E-4F28-B180-47377237E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DD5BEB94-4B65-4017-8F89-E8FE34AB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C809A0CC-3F6B-458C-8F13-A84E953DD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426FCC53-798B-44C6-97C0-1725C0DF2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clipart, ball&#10;&#10;Description automatically generated">
            <a:extLst>
              <a:ext uri="{FF2B5EF4-FFF2-40B4-BE49-F238E27FC236}">
                <a16:creationId xmlns:a16="http://schemas.microsoft.com/office/drawing/2014/main" id="{39149B61-5C77-38F6-0540-A9DBD839B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11" y="834961"/>
            <a:ext cx="5120639" cy="16677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3291-0A9B-4355-7A09-B478F47F5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49" y="3540334"/>
            <a:ext cx="4929351" cy="30433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Sometimes it is less convenient to use 3d grids to represent a certain distribution. </a:t>
            </a:r>
          </a:p>
          <a:p>
            <a:pPr marL="0" indent="0">
              <a:buNone/>
            </a:pPr>
            <a:r>
              <a:rPr lang="en-US" sz="1700"/>
              <a:t>Examples : </a:t>
            </a:r>
          </a:p>
          <a:p>
            <a:r>
              <a:rPr lang="en-US" sz="1700"/>
              <a:t>3D applications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/>
              <a:t>materials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/>
              <a:t>light intensity</a:t>
            </a:r>
          </a:p>
          <a:p>
            <a:r>
              <a:rPr lang="en-US" sz="1700"/>
              <a:t>Topology of the earth's surface</a:t>
            </a:r>
          </a:p>
          <a:p>
            <a:pPr marL="0" indent="0">
              <a:buNone/>
            </a:pPr>
            <a:r>
              <a:rPr lang="en-US" sz="1700"/>
              <a:t>can also be represented as a distribution over a sphere.</a:t>
            </a:r>
          </a:p>
        </p:txBody>
      </p:sp>
      <p:pic>
        <p:nvPicPr>
          <p:cNvPr id="7" name="Picture 6" descr="A picture containing indoor, colorful, several&#10;&#10;Description automatically generated">
            <a:extLst>
              <a:ext uri="{FF2B5EF4-FFF2-40B4-BE49-F238E27FC236}">
                <a16:creationId xmlns:a16="http://schemas.microsoft.com/office/drawing/2014/main" id="{51175435-12F3-DCE4-7521-D0387F0A3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064" y="3502152"/>
            <a:ext cx="3816133" cy="30815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C7BE4-85F2-628F-12D9-18E5D459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616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B3E0A-D156-9200-2EA9-4114C558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b="1">
                <a:ln w="22225">
                  <a:solidFill>
                    <a:schemeClr val="accent2"/>
                  </a:solidFill>
                  <a:prstDash val="solid"/>
                </a:ln>
              </a:rPr>
              <a:t>Heat methods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6B35B-70F9-277F-F2F9-A5BAF6669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Convolution doesn’t work any more here !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Solution : </a:t>
            </a:r>
          </a:p>
          <a:p>
            <a:pPr marL="0" indent="0">
              <a:buNone/>
            </a:pPr>
            <a:r>
              <a:rPr lang="en-US" sz="2000"/>
              <a:t>Use the solution to the heat equation to estimate pairwise distances much quicker. </a:t>
            </a:r>
          </a:p>
          <a:p>
            <a:pPr marL="514350" indent="-514350">
              <a:buFont typeface="+mj-lt"/>
              <a:buAutoNum type="arabicPeriod"/>
            </a:pPr>
            <a:endParaRPr lang="en-US" sz="2000"/>
          </a:p>
          <a:p>
            <a:pPr marL="0" indent="0">
              <a:buNone/>
            </a:pPr>
            <a:endParaRPr lang="en-US" sz="2000" b="0"/>
          </a:p>
          <a:p>
            <a:pPr marL="0" indent="0">
              <a:buNone/>
            </a:pPr>
            <a:endParaRPr lang="en-US" sz="2000" b="0"/>
          </a:p>
          <a:p>
            <a:pPr marL="0" indent="0">
              <a:buNone/>
            </a:pPr>
            <a:endParaRPr lang="en-US" sz="2000"/>
          </a:p>
          <a:p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CB0FC-90A3-9D6D-21BF-FFD843DB53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94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835EC-A726-2EBB-5A25-BCCAC046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149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EA32-FA90-5083-FCB2-6D78DBD8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Optimization</a:t>
            </a:r>
            <a:r>
              <a:rPr lang="fr-FR" dirty="0"/>
              <a:t> tricks: reformulation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41AEE-038E-BBC3-8970-4CF48CB3B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« Heat kernel » </a:t>
            </a:r>
            <a:r>
              <a:rPr lang="fr-FR" dirty="0" err="1"/>
              <a:t>represents</a:t>
            </a:r>
            <a:r>
              <a:rPr lang="fr-FR" dirty="0"/>
              <a:t> </a:t>
            </a:r>
            <a:r>
              <a:rPr lang="fr-FR" dirty="0" err="1"/>
              <a:t>pairwise</a:t>
            </a:r>
            <a:r>
              <a:rPr lang="fr-FR" dirty="0"/>
              <a:t> distances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Permits</a:t>
            </a:r>
            <a:r>
              <a:rPr lang="fr-FR" dirty="0"/>
              <a:t> reformulation</a:t>
            </a:r>
            <a:endParaRPr lang="fr-FR" dirty="0">
              <a:cs typeface="Calibri"/>
            </a:endParaRPr>
          </a:p>
          <a:p>
            <a:pPr marL="457200" lvl="1" indent="0">
              <a:buNone/>
            </a:pPr>
            <a:r>
              <a:rPr lang="fr-FR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Kullback-Leibler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divergence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  <a:endParaRPr lang="fr-FR" sz="2000" dirty="0">
              <a:solidFill>
                <a:schemeClr val="accent1">
                  <a:lumMod val="60000"/>
                  <a:lumOff val="40000"/>
                </a:schemeClr>
              </a:solidFill>
              <a:cs typeface="Calibri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970B9-D58E-B1C1-CAA7-60F3B5F4FA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485" y="1782511"/>
            <a:ext cx="3930820" cy="565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F85F1-22E1-55C2-8D6C-A679088D1A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174" y="3245076"/>
            <a:ext cx="6038736" cy="716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68079-C55A-213C-EE3E-19A9C1DC4A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0" y="5381412"/>
            <a:ext cx="5156192" cy="7645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C1634-66B0-4840-10AE-2C7D313C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1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F169E-A02B-1BC7-BC82-C1930AC1F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TABLE OF CONTENTS		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02A6-9577-91D3-09B2-029FB516C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Theoretical introduction ( Reminder 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Paper </a:t>
            </a:r>
          </a:p>
          <a:p>
            <a:pPr marL="457200" lvl="1" indent="0">
              <a:buNone/>
            </a:pPr>
            <a:r>
              <a:rPr lang="en-US" dirty="0"/>
              <a:t>a.	Convolutional Wasserstein Barycenter</a:t>
            </a:r>
          </a:p>
          <a:p>
            <a:pPr marL="457200" lvl="1" indent="0">
              <a:buNone/>
            </a:pPr>
            <a:r>
              <a:rPr lang="en-US" dirty="0"/>
              <a:t>b.	Heat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Applications and examples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9F6AD-2F63-9ED2-DEEC-52DA7062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84AA76-663F-4E14-9A15-CCAE45D7B825}" type="slidenum">
              <a:rPr lang="fr-FR" smtClean="0"/>
              <a:pPr>
                <a:spcAft>
                  <a:spcPts val="600"/>
                </a:spcAft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115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4F604-C42E-9895-FF76-164CB4FA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The approach :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B04DE-7A3C-A28F-42BE-EF3F5DDEDA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9384"/>
                <a:ext cx="10515600" cy="42519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/>
                  <a:t>Calculate the cotangent Laplacian matrix for the domain mesh L 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/>
                  <a:t>Use Euler’s formulation of the heat equation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200" b="0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200" b="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2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200" b="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3.     </a:t>
                </a:r>
                <a:r>
                  <a:rPr lang="en-US" sz="2200" dirty="0" err="1"/>
                  <a:t>Prefactorize</a:t>
                </a:r>
                <a:r>
                  <a:rPr lang="en-US" sz="2200" dirty="0"/>
                  <a:t> it once using </a:t>
                </a:r>
                <a:r>
                  <a:rPr lang="en-US" sz="2200" dirty="0">
                    <a:solidFill>
                      <a:schemeClr val="accent6">
                        <a:lumMod val="75000"/>
                      </a:schemeClr>
                    </a:solidFill>
                  </a:rPr>
                  <a:t>Cholesky</a:t>
                </a:r>
                <a:r>
                  <a:rPr lang="en-US" sz="2200" dirty="0"/>
                  <a:t>! 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4.     Use the </a:t>
                </a:r>
                <a:r>
                  <a:rPr lang="en-US" sz="2200" dirty="0" err="1"/>
                  <a:t>prefactorized</a:t>
                </a:r>
                <a:r>
                  <a:rPr lang="en-US" sz="2200" dirty="0"/>
                  <a:t> 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2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2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lang="en-US" sz="2200" b="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200" b="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200" b="0" i="1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200" dirty="0"/>
                  <a:t> to solve the above equation linearly using backward and forward substitution techniques</a:t>
                </a:r>
              </a:p>
              <a:p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B04DE-7A3C-A28F-42BE-EF3F5DDEDA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9384"/>
                <a:ext cx="10515600" cy="4251960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A8F80-DC8C-99B9-128B-0637CCA2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6372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44D56C-48EC-6463-F61E-39A077E35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Applications</a:t>
            </a:r>
            <a:endParaRPr lang="en-US" sz="5200" kern="1200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ED999-2275-DE5A-CFEC-8723EED6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846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6C531-B14A-71EA-32CC-460B9671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fr-FR" sz="5400">
                <a:solidFill>
                  <a:srgbClr val="FFFFFF"/>
                </a:solidFill>
              </a:rPr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EBBC3-6092-257B-CFD7-A077770C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r>
              <a:rPr lang="fr-FR" sz="2200"/>
              <a:t>Applicable to distributions over grid</a:t>
            </a:r>
          </a:p>
          <a:p>
            <a:endParaRPr lang="fr-FR" sz="2200"/>
          </a:p>
          <a:p>
            <a:r>
              <a:rPr lang="fr-FR" sz="2200"/>
              <a:t>Interpolation, barycenters</a:t>
            </a:r>
          </a:p>
          <a:p>
            <a:endParaRPr lang="fr-FR" sz="2200"/>
          </a:p>
          <a:p>
            <a:r>
              <a:rPr lang="fr-FR" sz="2200"/>
              <a:t>Graphic rendering</a:t>
            </a:r>
          </a:p>
          <a:p>
            <a:endParaRPr lang="fr-FR" sz="2200"/>
          </a:p>
          <a:p>
            <a:r>
              <a:rPr lang="fr-FR" sz="2200"/>
              <a:t>Skeleton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1C8F0-5CCD-E513-1701-512C79A2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843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005FB-914B-D3B4-345C-97EAA5AA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736" y="2784881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/>
              <a:t>2D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AB791-1304-2ABC-FD5F-5B65EE8B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61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AD988-8EDC-5AF6-2257-67C76F8A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2D interpolation </a:t>
            </a:r>
            <a:r>
              <a:rPr lang="fr-FR" sz="3600" dirty="0" err="1">
                <a:solidFill>
                  <a:schemeClr val="bg1"/>
                </a:solidFill>
              </a:rPr>
              <a:t>between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  <a:r>
              <a:rPr lang="fr-FR" sz="3600" dirty="0" err="1">
                <a:solidFill>
                  <a:schemeClr val="bg1"/>
                </a:solidFill>
              </a:rPr>
              <a:t>binary</a:t>
            </a:r>
            <a:r>
              <a:rPr lang="fr-FR" sz="3600" dirty="0">
                <a:solidFill>
                  <a:schemeClr val="bg1"/>
                </a:solidFill>
              </a:rPr>
              <a:t> images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15" descr="A black star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FE8D527-7E74-D846-FA42-C512372F3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4" t="8578" r="9702" b="7752"/>
          <a:stretch/>
        </p:blipFill>
        <p:spPr>
          <a:xfrm>
            <a:off x="4371161" y="1690825"/>
            <a:ext cx="3075113" cy="3100138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B13C5C1-2939-B5AB-46E7-FB8A3D04D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595" y="134260"/>
            <a:ext cx="3305635" cy="3325688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9CB19AC-782D-D455-71EB-1343BAE08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91" y="3503034"/>
            <a:ext cx="3231439" cy="3220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9C15B4-BCD3-05CB-B2C7-940D055A5730}"/>
              </a:ext>
            </a:extLst>
          </p:cNvPr>
          <p:cNvSpPr txBox="1"/>
          <p:nvPr/>
        </p:nvSpPr>
        <p:spPr>
          <a:xfrm>
            <a:off x="7074568" y="1690825"/>
            <a:ext cx="143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Wasserstein Barycenter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FC512-9F0F-E701-AD73-3642A1836E8D}"/>
              </a:ext>
            </a:extLst>
          </p:cNvPr>
          <p:cNvSpPr txBox="1"/>
          <p:nvPr/>
        </p:nvSpPr>
        <p:spPr>
          <a:xfrm>
            <a:off x="7074568" y="4584603"/>
            <a:ext cx="143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Arithmetic Barycenter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3C655-3F7D-B897-A732-1D967391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230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AD988-8EDC-5AF6-2257-67C76F8A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2D Interpolation </a:t>
            </a:r>
            <a:r>
              <a:rPr lang="fr-FR" sz="3600" dirty="0" err="1">
                <a:solidFill>
                  <a:schemeClr val="bg1"/>
                </a:solidFill>
              </a:rPr>
              <a:t>Between</a:t>
            </a:r>
            <a:r>
              <a:rPr lang="fr-FR" sz="3600" dirty="0">
                <a:solidFill>
                  <a:schemeClr val="bg1"/>
                </a:solidFill>
              </a:rPr>
              <a:t> Photos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4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E4202F5A-4767-5271-BFC6-B0AD5E8C4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9" t="5505" r="14411" b="8579"/>
          <a:stretch/>
        </p:blipFill>
        <p:spPr>
          <a:xfrm>
            <a:off x="8639666" y="1567206"/>
            <a:ext cx="2776194" cy="3412503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ACB6C52-8F10-865F-36EF-230F7A821F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1" t="6431" r="13693" b="11766"/>
          <a:stretch/>
        </p:blipFill>
        <p:spPr>
          <a:xfrm>
            <a:off x="5326544" y="1574019"/>
            <a:ext cx="2648932" cy="32569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64E98-CEC4-B702-4A79-0D19F7C1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810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005FB-914B-D3B4-345C-97EAA5AA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736" y="2784881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/>
              <a:t>3D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AC74C-B50B-CFC3-13D4-256583FF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06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AD988-8EDC-5AF6-2257-67C76F8A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684" y="1152144"/>
            <a:ext cx="3888999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dirty="0"/>
              <a:t>Data preparation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44B5AEB-74AC-2139-8C41-1D8F95C61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86" t="40181" r="45519" b="35458"/>
          <a:stretch/>
        </p:blipFill>
        <p:spPr>
          <a:xfrm>
            <a:off x="6904796" y="4076642"/>
            <a:ext cx="2691434" cy="272780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919814F-E233-E4BE-59FE-5E3693837B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7" t="19298" r="25000" b="10351"/>
          <a:stretch/>
        </p:blipFill>
        <p:spPr>
          <a:xfrm rot="-5400000">
            <a:off x="8382328" y="299557"/>
            <a:ext cx="3126707" cy="3080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9C44A-1028-30A4-3D15-C283BD558972}"/>
              </a:ext>
            </a:extLst>
          </p:cNvPr>
          <p:cNvSpPr txBox="1"/>
          <p:nvPr/>
        </p:nvSpPr>
        <p:spPr>
          <a:xfrm>
            <a:off x="6840654" y="2112517"/>
            <a:ext cx="1870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Point</a:t>
            </a:r>
            <a:r>
              <a:rPr lang="en-US" sz="2800" dirty="0"/>
              <a:t> </a:t>
            </a:r>
            <a:r>
              <a:rPr lang="en-US" sz="2400" dirty="0"/>
              <a:t>Cloud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7E325-9EAF-410D-8D8E-B3EC902B6A85}"/>
              </a:ext>
            </a:extLst>
          </p:cNvPr>
          <p:cNvSpPr txBox="1"/>
          <p:nvPr/>
        </p:nvSpPr>
        <p:spPr>
          <a:xfrm>
            <a:off x="5509812" y="4845973"/>
            <a:ext cx="1394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Voxels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16191-1BD7-2182-8947-D0831E5F5BF1}"/>
              </a:ext>
            </a:extLst>
          </p:cNvPr>
          <p:cNvSpPr txBox="1"/>
          <p:nvPr/>
        </p:nvSpPr>
        <p:spPr>
          <a:xfrm>
            <a:off x="2367686" y="1299411"/>
            <a:ext cx="190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Triangular Mesh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E45B4AB-009A-E069-301D-655EB6313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720" y="276501"/>
            <a:ext cx="2321390" cy="253580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78ACA009-8E40-AA18-F2CA-023B0F9F9BD1}"/>
              </a:ext>
            </a:extLst>
          </p:cNvPr>
          <p:cNvSpPr/>
          <p:nvPr/>
        </p:nvSpPr>
        <p:spPr>
          <a:xfrm rot="759850">
            <a:off x="6425585" y="942475"/>
            <a:ext cx="2181726" cy="713873"/>
          </a:xfrm>
          <a:prstGeom prst="rightArrow">
            <a:avLst>
              <a:gd name="adj1" fmla="val 50000"/>
              <a:gd name="adj2" fmla="val 71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7DE78BCD-528F-D3B7-152E-F41BAA3715B7}"/>
              </a:ext>
            </a:extLst>
          </p:cNvPr>
          <p:cNvSpPr/>
          <p:nvPr/>
        </p:nvSpPr>
        <p:spPr>
          <a:xfrm rot="7223072">
            <a:off x="9272974" y="3922768"/>
            <a:ext cx="2181726" cy="713873"/>
          </a:xfrm>
          <a:prstGeom prst="rightArrow">
            <a:avLst>
              <a:gd name="adj1" fmla="val 50000"/>
              <a:gd name="adj2" fmla="val 71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C91B4-1307-7D1A-B4DA-87D5B775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590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AD988-8EDC-5AF6-2257-67C76F8A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Interpolation and barycenter: 3D</a:t>
            </a:r>
          </a:p>
        </p:txBody>
      </p:sp>
      <p:pic>
        <p:nvPicPr>
          <p:cNvPr id="6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008C2ED0-3175-55E8-7120-45B554DEC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" t="11326" r="8937" b="5885"/>
          <a:stretch/>
        </p:blipFill>
        <p:spPr>
          <a:xfrm>
            <a:off x="5180029" y="68014"/>
            <a:ext cx="6825006" cy="67219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757E95-C52A-8BAA-D285-40961CE4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058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AD988-8EDC-5AF6-2257-67C76F8A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Interpolation and barycenter: 3D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DA86A39-4A88-ACE1-E8E9-734002B6F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" t="11228" r="12281" b="7076"/>
          <a:stretch/>
        </p:blipFill>
        <p:spPr>
          <a:xfrm>
            <a:off x="5446295" y="188659"/>
            <a:ext cx="6364705" cy="64806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D2753-D5F3-2193-91E0-CCD40FBC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56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0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D1CD6-0E24-2854-2D5D-FC63615E6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39117"/>
            <a:ext cx="11003280" cy="1619890"/>
          </a:xfrm>
        </p:spPr>
        <p:txBody>
          <a:bodyPr anchor="ctr">
            <a:normAutofit/>
          </a:bodyPr>
          <a:lstStyle/>
          <a:p>
            <a:r>
              <a:rPr lang="fr-FR" dirty="0"/>
              <a:t>Optimal transport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484632"/>
            <a:ext cx="242107" cy="1340860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AF6C6-531D-18B8-102A-AFD57AC6A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2721429"/>
            <a:ext cx="11000233" cy="34943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400"/>
              <a:t>Be able to compute the minimum path between 2 distributions</a:t>
            </a:r>
          </a:p>
          <a:p>
            <a:endParaRPr lang="fr-FR" sz="2400"/>
          </a:p>
          <a:p>
            <a:r>
              <a:rPr lang="fr-FR" sz="2400"/>
              <a:t>Allow to handle many various problems</a:t>
            </a:r>
          </a:p>
          <a:p>
            <a:endParaRPr lang="fr-FR" sz="2400"/>
          </a:p>
          <a:p>
            <a:r>
              <a:rPr lang="fr-FR" sz="2400"/>
              <a:t>Goal: manipulate distribution over geometric domains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6A75B-0BDE-F578-CA9D-F2A70C1D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559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5D842-901C-3297-1B8E-30ED5427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474757"/>
            <a:ext cx="3734698" cy="32102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2E44E-30A6-416E-A45D-B1E3286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414016"/>
            <a:ext cx="232963" cy="1340860"/>
            <a:chOff x="56167" y="2050133"/>
            <a:chExt cx="232963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FC3F1FAE-BAA2-4238-87B4-F57CD6E0D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089CF776-26E3-443A-9B0A-EBD6CE7AE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1F6F9BAB-A8A1-4A62-86FC-5B3157A6E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7A2B6B81-FF9A-43F6-A1AE-917DAA4B0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49817315-151B-4CB1-A230-5A36AF7FB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6CC335AB-9541-4183-93A8-9687D50AB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D940D30-BF06-4C7A-8790-F0D99824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A52173BB-5BB4-4AB9-AC66-79CF7406D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D8A6114-D58C-4BB6-9AFE-064C927F3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B4E88F94-25A1-4836-8BB3-4271B636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25A83C54-E0E4-4E8A-9EE6-C17D26417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0675818B-7A46-4DED-BBFC-4697A4C04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AF3B1214-DA5A-4076-BE6B-3D9D3ECC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9E008EA5-BFDE-4E41-A137-7528BC706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46544C80-52A4-45E4-BFA9-EF2DF349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905E3B05-2EB1-44FB-ADE8-F4CD5217A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02542866-00BE-41E8-955D-E3B4E6E03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ADC9572A-D4F6-4C5A-B2C8-C00E855CB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BBF83543-D986-4CD0-A24E-9802847B8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5E8B8C4-D90E-4DC6-BA2D-D21C33318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4472"/>
            <a:ext cx="5291468" cy="14904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19A60924-993C-BF3F-2274-AA5FA7858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2669" y="365760"/>
            <a:ext cx="5594465" cy="559446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5852160" cy="356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643144-A328-89E5-7B2A-D4615C327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30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D78A-7A57-0AEE-F0C8-76A18FF9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Earth</a:t>
            </a:r>
            <a:r>
              <a:rPr lang="fr-FR" dirty="0"/>
              <a:t> </a:t>
            </a:r>
            <a:r>
              <a:rPr lang="fr-FR" dirty="0" err="1"/>
              <a:t>mover</a:t>
            </a:r>
            <a:r>
              <a:rPr lang="fr-FR" dirty="0"/>
              <a:t>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A407-D8DB-6C02-E9D0-A400540E6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5178"/>
            <a:ext cx="10515600" cy="4521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More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euclidian</a:t>
            </a:r>
            <a:r>
              <a:rPr lang="fr-FR" dirty="0"/>
              <a:t> distance</a:t>
            </a:r>
          </a:p>
          <a:p>
            <a:endParaRPr lang="fr-FR"/>
          </a:p>
          <a:p>
            <a:r>
              <a:rPr lang="fr-FR" dirty="0" err="1"/>
              <a:t>Represents</a:t>
            </a:r>
            <a:r>
              <a:rPr lang="fr-FR" dirty="0"/>
              <a:t> the best </a:t>
            </a:r>
            <a:r>
              <a:rPr lang="fr-FR" dirty="0" err="1"/>
              <a:t>way</a:t>
            </a:r>
            <a:r>
              <a:rPr lang="fr-FR" dirty="0"/>
              <a:t> to move the mass </a:t>
            </a:r>
            <a:r>
              <a:rPr lang="fr-FR" dirty="0" err="1"/>
              <a:t>from</a:t>
            </a:r>
            <a:r>
              <a:rPr lang="fr-FR" dirty="0"/>
              <a:t> one point to </a:t>
            </a:r>
            <a:r>
              <a:rPr lang="fr-FR" dirty="0" err="1"/>
              <a:t>another</a:t>
            </a:r>
            <a:endParaRPr lang="fr-FR" dirty="0"/>
          </a:p>
          <a:p>
            <a:endParaRPr lang="fr-FR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92915E-B48B-0545-E7B4-1F15FCD88AB2}"/>
              </a:ext>
            </a:extLst>
          </p:cNvPr>
          <p:cNvGrpSpPr/>
          <p:nvPr/>
        </p:nvGrpSpPr>
        <p:grpSpPr>
          <a:xfrm>
            <a:off x="7990214" y="3247467"/>
            <a:ext cx="3673298" cy="3253596"/>
            <a:chOff x="172885" y="1200150"/>
            <a:chExt cx="3294922" cy="32277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20C8B8-D10F-8895-D688-81D846940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885" y="1200150"/>
              <a:ext cx="3294922" cy="3227770"/>
            </a:xfrm>
            <a:prstGeom prst="rect">
              <a:avLst/>
            </a:prstGeom>
          </p:spPr>
        </p:pic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3CF41D9-B395-F49F-F8DA-1DCA193A6837}"/>
                </a:ext>
              </a:extLst>
            </p:cNvPr>
            <p:cNvSpPr/>
            <p:nvPr/>
          </p:nvSpPr>
          <p:spPr>
            <a:xfrm>
              <a:off x="1149292" y="2097248"/>
              <a:ext cx="2281805" cy="1853967"/>
            </a:xfrm>
            <a:custGeom>
              <a:avLst/>
              <a:gdLst>
                <a:gd name="connsiteX0" fmla="*/ 0 w 2281805"/>
                <a:gd name="connsiteY0" fmla="*/ 0 h 1853967"/>
                <a:gd name="connsiteX1" fmla="*/ 352337 w 2281805"/>
                <a:gd name="connsiteY1" fmla="*/ 159391 h 1853967"/>
                <a:gd name="connsiteX2" fmla="*/ 411060 w 2281805"/>
                <a:gd name="connsiteY2" fmla="*/ 629174 h 1853967"/>
                <a:gd name="connsiteX3" fmla="*/ 671119 w 2281805"/>
                <a:gd name="connsiteY3" fmla="*/ 1233181 h 1853967"/>
                <a:gd name="connsiteX4" fmla="*/ 1157680 w 2281805"/>
                <a:gd name="connsiteY4" fmla="*/ 1308682 h 1853967"/>
                <a:gd name="connsiteX5" fmla="*/ 1677798 w 2281805"/>
                <a:gd name="connsiteY5" fmla="*/ 1375794 h 1853967"/>
                <a:gd name="connsiteX6" fmla="*/ 2281805 w 2281805"/>
                <a:gd name="connsiteY6" fmla="*/ 1853967 h 1853967"/>
                <a:gd name="connsiteX0" fmla="*/ 0 w 2281805"/>
                <a:gd name="connsiteY0" fmla="*/ 0 h 1853967"/>
                <a:gd name="connsiteX1" fmla="*/ 130664 w 2281805"/>
                <a:gd name="connsiteY1" fmla="*/ 307173 h 1853967"/>
                <a:gd name="connsiteX2" fmla="*/ 411060 w 2281805"/>
                <a:gd name="connsiteY2" fmla="*/ 629174 h 1853967"/>
                <a:gd name="connsiteX3" fmla="*/ 671119 w 2281805"/>
                <a:gd name="connsiteY3" fmla="*/ 1233181 h 1853967"/>
                <a:gd name="connsiteX4" fmla="*/ 1157680 w 2281805"/>
                <a:gd name="connsiteY4" fmla="*/ 1308682 h 1853967"/>
                <a:gd name="connsiteX5" fmla="*/ 1677798 w 2281805"/>
                <a:gd name="connsiteY5" fmla="*/ 1375794 h 1853967"/>
                <a:gd name="connsiteX6" fmla="*/ 2281805 w 2281805"/>
                <a:gd name="connsiteY6" fmla="*/ 1853967 h 1853967"/>
                <a:gd name="connsiteX0" fmla="*/ 0 w 2281805"/>
                <a:gd name="connsiteY0" fmla="*/ 0 h 1853967"/>
                <a:gd name="connsiteX1" fmla="*/ 370809 w 2281805"/>
                <a:gd name="connsiteY1" fmla="*/ 187100 h 1853967"/>
                <a:gd name="connsiteX2" fmla="*/ 411060 w 2281805"/>
                <a:gd name="connsiteY2" fmla="*/ 629174 h 1853967"/>
                <a:gd name="connsiteX3" fmla="*/ 671119 w 2281805"/>
                <a:gd name="connsiteY3" fmla="*/ 1233181 h 1853967"/>
                <a:gd name="connsiteX4" fmla="*/ 1157680 w 2281805"/>
                <a:gd name="connsiteY4" fmla="*/ 1308682 h 1853967"/>
                <a:gd name="connsiteX5" fmla="*/ 1677798 w 2281805"/>
                <a:gd name="connsiteY5" fmla="*/ 1375794 h 1853967"/>
                <a:gd name="connsiteX6" fmla="*/ 2281805 w 2281805"/>
                <a:gd name="connsiteY6" fmla="*/ 1853967 h 1853967"/>
                <a:gd name="connsiteX0" fmla="*/ 0 w 2281805"/>
                <a:gd name="connsiteY0" fmla="*/ 0 h 1853967"/>
                <a:gd name="connsiteX1" fmla="*/ 370809 w 2281805"/>
                <a:gd name="connsiteY1" fmla="*/ 187100 h 1853967"/>
                <a:gd name="connsiteX2" fmla="*/ 281751 w 2281805"/>
                <a:gd name="connsiteY2" fmla="*/ 832374 h 1853967"/>
                <a:gd name="connsiteX3" fmla="*/ 671119 w 2281805"/>
                <a:gd name="connsiteY3" fmla="*/ 1233181 h 1853967"/>
                <a:gd name="connsiteX4" fmla="*/ 1157680 w 2281805"/>
                <a:gd name="connsiteY4" fmla="*/ 1308682 h 1853967"/>
                <a:gd name="connsiteX5" fmla="*/ 1677798 w 2281805"/>
                <a:gd name="connsiteY5" fmla="*/ 1375794 h 1853967"/>
                <a:gd name="connsiteX6" fmla="*/ 2281805 w 2281805"/>
                <a:gd name="connsiteY6" fmla="*/ 1853967 h 1853967"/>
                <a:gd name="connsiteX0" fmla="*/ 0 w 2281805"/>
                <a:gd name="connsiteY0" fmla="*/ 0 h 1853967"/>
                <a:gd name="connsiteX1" fmla="*/ 370809 w 2281805"/>
                <a:gd name="connsiteY1" fmla="*/ 187100 h 1853967"/>
                <a:gd name="connsiteX2" fmla="*/ 466479 w 2281805"/>
                <a:gd name="connsiteY2" fmla="*/ 832374 h 1853967"/>
                <a:gd name="connsiteX3" fmla="*/ 671119 w 2281805"/>
                <a:gd name="connsiteY3" fmla="*/ 1233181 h 1853967"/>
                <a:gd name="connsiteX4" fmla="*/ 1157680 w 2281805"/>
                <a:gd name="connsiteY4" fmla="*/ 1308682 h 1853967"/>
                <a:gd name="connsiteX5" fmla="*/ 1677798 w 2281805"/>
                <a:gd name="connsiteY5" fmla="*/ 1375794 h 1853967"/>
                <a:gd name="connsiteX6" fmla="*/ 2281805 w 2281805"/>
                <a:gd name="connsiteY6" fmla="*/ 1853967 h 1853967"/>
                <a:gd name="connsiteX0" fmla="*/ 0 w 2281805"/>
                <a:gd name="connsiteY0" fmla="*/ 0 h 1853967"/>
                <a:gd name="connsiteX1" fmla="*/ 370809 w 2281805"/>
                <a:gd name="connsiteY1" fmla="*/ 187100 h 1853967"/>
                <a:gd name="connsiteX2" fmla="*/ 466479 w 2281805"/>
                <a:gd name="connsiteY2" fmla="*/ 832374 h 1853967"/>
                <a:gd name="connsiteX3" fmla="*/ 717300 w 2281805"/>
                <a:gd name="connsiteY3" fmla="*/ 1233181 h 1853967"/>
                <a:gd name="connsiteX4" fmla="*/ 1157680 w 2281805"/>
                <a:gd name="connsiteY4" fmla="*/ 1308682 h 1853967"/>
                <a:gd name="connsiteX5" fmla="*/ 1677798 w 2281805"/>
                <a:gd name="connsiteY5" fmla="*/ 1375794 h 1853967"/>
                <a:gd name="connsiteX6" fmla="*/ 2281805 w 2281805"/>
                <a:gd name="connsiteY6" fmla="*/ 1853967 h 1853967"/>
                <a:gd name="connsiteX0" fmla="*/ 0 w 2281805"/>
                <a:gd name="connsiteY0" fmla="*/ 0 h 1853967"/>
                <a:gd name="connsiteX1" fmla="*/ 370809 w 2281805"/>
                <a:gd name="connsiteY1" fmla="*/ 187100 h 1853967"/>
                <a:gd name="connsiteX2" fmla="*/ 466479 w 2281805"/>
                <a:gd name="connsiteY2" fmla="*/ 832374 h 1853967"/>
                <a:gd name="connsiteX3" fmla="*/ 717300 w 2281805"/>
                <a:gd name="connsiteY3" fmla="*/ 1233181 h 1853967"/>
                <a:gd name="connsiteX4" fmla="*/ 1157680 w 2281805"/>
                <a:gd name="connsiteY4" fmla="*/ 1308682 h 1853967"/>
                <a:gd name="connsiteX5" fmla="*/ 1770162 w 2281805"/>
                <a:gd name="connsiteY5" fmla="*/ 1634413 h 1853967"/>
                <a:gd name="connsiteX6" fmla="*/ 2281805 w 2281805"/>
                <a:gd name="connsiteY6" fmla="*/ 1853967 h 1853967"/>
                <a:gd name="connsiteX0" fmla="*/ 0 w 2281805"/>
                <a:gd name="connsiteY0" fmla="*/ 0 h 1853967"/>
                <a:gd name="connsiteX1" fmla="*/ 370809 w 2281805"/>
                <a:gd name="connsiteY1" fmla="*/ 187100 h 1853967"/>
                <a:gd name="connsiteX2" fmla="*/ 466479 w 2281805"/>
                <a:gd name="connsiteY2" fmla="*/ 832374 h 1853967"/>
                <a:gd name="connsiteX3" fmla="*/ 717300 w 2281805"/>
                <a:gd name="connsiteY3" fmla="*/ 1233181 h 1853967"/>
                <a:gd name="connsiteX4" fmla="*/ 1157680 w 2281805"/>
                <a:gd name="connsiteY4" fmla="*/ 1308682 h 1853967"/>
                <a:gd name="connsiteX5" fmla="*/ 1834816 w 2281805"/>
                <a:gd name="connsiteY5" fmla="*/ 1495867 h 1853967"/>
                <a:gd name="connsiteX6" fmla="*/ 2281805 w 2281805"/>
                <a:gd name="connsiteY6" fmla="*/ 1853967 h 1853967"/>
                <a:gd name="connsiteX0" fmla="*/ 0 w 2281805"/>
                <a:gd name="connsiteY0" fmla="*/ 0 h 1853967"/>
                <a:gd name="connsiteX1" fmla="*/ 370809 w 2281805"/>
                <a:gd name="connsiteY1" fmla="*/ 187100 h 1853967"/>
                <a:gd name="connsiteX2" fmla="*/ 466479 w 2281805"/>
                <a:gd name="connsiteY2" fmla="*/ 832374 h 1853967"/>
                <a:gd name="connsiteX3" fmla="*/ 717300 w 2281805"/>
                <a:gd name="connsiteY3" fmla="*/ 1233181 h 1853967"/>
                <a:gd name="connsiteX4" fmla="*/ 1157680 w 2281805"/>
                <a:gd name="connsiteY4" fmla="*/ 1308682 h 1853967"/>
                <a:gd name="connsiteX5" fmla="*/ 1834816 w 2281805"/>
                <a:gd name="connsiteY5" fmla="*/ 1495867 h 1853967"/>
                <a:gd name="connsiteX6" fmla="*/ 2281805 w 2281805"/>
                <a:gd name="connsiteY6" fmla="*/ 1853967 h 1853967"/>
                <a:gd name="connsiteX0" fmla="*/ 0 w 2281805"/>
                <a:gd name="connsiteY0" fmla="*/ 0 h 1853967"/>
                <a:gd name="connsiteX1" fmla="*/ 370809 w 2281805"/>
                <a:gd name="connsiteY1" fmla="*/ 187100 h 1853967"/>
                <a:gd name="connsiteX2" fmla="*/ 466479 w 2281805"/>
                <a:gd name="connsiteY2" fmla="*/ 832374 h 1853967"/>
                <a:gd name="connsiteX3" fmla="*/ 717300 w 2281805"/>
                <a:gd name="connsiteY3" fmla="*/ 1233181 h 1853967"/>
                <a:gd name="connsiteX4" fmla="*/ 1157680 w 2281805"/>
                <a:gd name="connsiteY4" fmla="*/ 1308682 h 1853967"/>
                <a:gd name="connsiteX5" fmla="*/ 1834816 w 2281805"/>
                <a:gd name="connsiteY5" fmla="*/ 1440449 h 1853967"/>
                <a:gd name="connsiteX6" fmla="*/ 2281805 w 2281805"/>
                <a:gd name="connsiteY6" fmla="*/ 1853967 h 1853967"/>
                <a:gd name="connsiteX0" fmla="*/ 0 w 2281805"/>
                <a:gd name="connsiteY0" fmla="*/ 0 h 1853967"/>
                <a:gd name="connsiteX1" fmla="*/ 370809 w 2281805"/>
                <a:gd name="connsiteY1" fmla="*/ 187100 h 1853967"/>
                <a:gd name="connsiteX2" fmla="*/ 466479 w 2281805"/>
                <a:gd name="connsiteY2" fmla="*/ 832374 h 1853967"/>
                <a:gd name="connsiteX3" fmla="*/ 717300 w 2281805"/>
                <a:gd name="connsiteY3" fmla="*/ 1233181 h 1853967"/>
                <a:gd name="connsiteX4" fmla="*/ 1333170 w 2281805"/>
                <a:gd name="connsiteY4" fmla="*/ 1567300 h 1853967"/>
                <a:gd name="connsiteX5" fmla="*/ 1834816 w 2281805"/>
                <a:gd name="connsiteY5" fmla="*/ 1440449 h 1853967"/>
                <a:gd name="connsiteX6" fmla="*/ 2281805 w 2281805"/>
                <a:gd name="connsiteY6" fmla="*/ 1853967 h 1853967"/>
                <a:gd name="connsiteX0" fmla="*/ 0 w 2281805"/>
                <a:gd name="connsiteY0" fmla="*/ 0 h 1853967"/>
                <a:gd name="connsiteX1" fmla="*/ 370809 w 2281805"/>
                <a:gd name="connsiteY1" fmla="*/ 187100 h 1853967"/>
                <a:gd name="connsiteX2" fmla="*/ 466479 w 2281805"/>
                <a:gd name="connsiteY2" fmla="*/ 832374 h 1853967"/>
                <a:gd name="connsiteX3" fmla="*/ 717300 w 2281805"/>
                <a:gd name="connsiteY3" fmla="*/ 1233181 h 1853967"/>
                <a:gd name="connsiteX4" fmla="*/ 1370116 w 2281805"/>
                <a:gd name="connsiteY4" fmla="*/ 1290210 h 1853967"/>
                <a:gd name="connsiteX5" fmla="*/ 1834816 w 2281805"/>
                <a:gd name="connsiteY5" fmla="*/ 1440449 h 1853967"/>
                <a:gd name="connsiteX6" fmla="*/ 2281805 w 2281805"/>
                <a:gd name="connsiteY6" fmla="*/ 1853967 h 185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1805" h="1853967">
                  <a:moveTo>
                    <a:pt x="0" y="0"/>
                  </a:moveTo>
                  <a:cubicBezTo>
                    <a:pt x="141913" y="27264"/>
                    <a:pt x="293063" y="48371"/>
                    <a:pt x="370809" y="187100"/>
                  </a:cubicBezTo>
                  <a:cubicBezTo>
                    <a:pt x="448555" y="325829"/>
                    <a:pt x="408731" y="658027"/>
                    <a:pt x="466479" y="832374"/>
                  </a:cubicBezTo>
                  <a:cubicBezTo>
                    <a:pt x="524227" y="1006721"/>
                    <a:pt x="566694" y="1156875"/>
                    <a:pt x="717300" y="1233181"/>
                  </a:cubicBezTo>
                  <a:cubicBezTo>
                    <a:pt x="867906" y="1309487"/>
                    <a:pt x="1183863" y="1255665"/>
                    <a:pt x="1370116" y="1290210"/>
                  </a:cubicBezTo>
                  <a:cubicBezTo>
                    <a:pt x="1556369" y="1324755"/>
                    <a:pt x="1682868" y="1346489"/>
                    <a:pt x="1834816" y="1440449"/>
                  </a:cubicBezTo>
                  <a:cubicBezTo>
                    <a:pt x="1986764" y="1534409"/>
                    <a:pt x="2073478" y="1660321"/>
                    <a:pt x="2281805" y="1853967"/>
                  </a:cubicBezTo>
                </a:path>
              </a:pathLst>
            </a:custGeom>
            <a:noFill/>
            <a:ln w="25400" cap="rnd" cmpd="sng">
              <a:solidFill>
                <a:srgbClr val="FF0000"/>
              </a:solidFill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AC35444-5E28-53B5-17EC-2B6726E704BA}"/>
              </a:ext>
            </a:extLst>
          </p:cNvPr>
          <p:cNvGrpSpPr/>
          <p:nvPr/>
        </p:nvGrpSpPr>
        <p:grpSpPr>
          <a:xfrm>
            <a:off x="838199" y="3771894"/>
            <a:ext cx="6246181" cy="1554708"/>
            <a:chOff x="4126908" y="1179316"/>
            <a:chExt cx="5421792" cy="121486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4F6677-9C3F-4D33-85EF-44AE805D0105}"/>
                </a:ext>
              </a:extLst>
            </p:cNvPr>
            <p:cNvGrpSpPr/>
            <p:nvPr/>
          </p:nvGrpSpPr>
          <p:grpSpPr>
            <a:xfrm>
              <a:off x="7753016" y="1179881"/>
              <a:ext cx="1795684" cy="1214302"/>
              <a:chOff x="6481350" y="3683683"/>
              <a:chExt cx="1795684" cy="12143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21B5B03-217F-B24F-754F-BE4DF12921F0}"/>
                      </a:ext>
                    </a:extLst>
                  </p:cNvPr>
                  <p:cNvSpPr txBox="1"/>
                  <p:nvPr/>
                </p:nvSpPr>
                <p:spPr>
                  <a:xfrm>
                    <a:off x="6481350" y="3683683"/>
                    <a:ext cx="17956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</a:rPr>
                      <a:t>mass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b="1" dirty="0">
                        <a:solidFill>
                          <a:srgbClr val="C00000"/>
                        </a:solidFill>
                      </a:rPr>
                      <a:t> distance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21B5B03-217F-B24F-754F-BE4DF12921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1350" y="3683683"/>
                    <a:ext cx="179568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655" t="-77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DE6A976-5100-EB55-12FE-7A4CFAA0B6CB}"/>
                      </a:ext>
                    </a:extLst>
                  </p:cNvPr>
                  <p:cNvSpPr txBox="1"/>
                  <p:nvPr/>
                </p:nvSpPr>
                <p:spPr>
                  <a:xfrm>
                    <a:off x="6481350" y="4096620"/>
                    <a:ext cx="12362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</a:rPr>
                      <a:t>Starts at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𝒑</m:t>
                        </m:r>
                      </m:oMath>
                    </a14:m>
                    <a:endParaRPr lang="en-US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DE6A976-5100-EB55-12FE-7A4CFAA0B6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1350" y="4096620"/>
                    <a:ext cx="1236236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863" t="-77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8C84BE3-14F7-5CED-7D31-F767939F8C03}"/>
                      </a:ext>
                    </a:extLst>
                  </p:cNvPr>
                  <p:cNvSpPr txBox="1"/>
                  <p:nvPr/>
                </p:nvSpPr>
                <p:spPr>
                  <a:xfrm>
                    <a:off x="6481350" y="4528653"/>
                    <a:ext cx="111280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</a:rPr>
                      <a:t>Ends at </a:t>
                    </a: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𝒒</m:t>
                        </m:r>
                      </m:oMath>
                    </a14:m>
                    <a:endParaRPr lang="en-US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E8C84BE3-14F7-5CED-7D31-F767939F8C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1350" y="4528653"/>
                    <a:ext cx="111280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286" t="-64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E0F743-6A6C-B6A2-1456-7F6EC7E6AC5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6908" y="1179316"/>
              <a:ext cx="3656007" cy="119607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F7E29D4-6A66-8947-6FC4-05E00946D63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61" y="3691346"/>
            <a:ext cx="111408" cy="1711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E071CE-2CBB-B500-3B46-871BBAAEAB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632" y="5027733"/>
            <a:ext cx="184065" cy="1808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B987F3-BE34-AC84-698A-9F0D8AE521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27" y="5090278"/>
            <a:ext cx="142086" cy="171148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A5830FD-D1D5-5E84-AEAC-200B2D10C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277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74FF6-CB27-6621-D26A-A10788E2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fr-FR" dirty="0" err="1"/>
              <a:t>Wasserstein</a:t>
            </a:r>
            <a:r>
              <a:rPr lang="fr-FR" dirty="0"/>
              <a:t>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50B56-F811-5145-745E-D8FE246129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55" y="1189102"/>
            <a:ext cx="9875259" cy="1197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BE5CC-5572-5ADD-DBB8-CA992598D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0779" y="3884452"/>
                <a:ext cx="5723021" cy="2398713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/>
                  <a:t>Smooth analog of EMD</a:t>
                </a:r>
              </a:p>
              <a:p>
                <a:endParaRPr lang="en-US" sz="2000"/>
              </a:p>
              <a:p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 = shortest path distance (Geodesic distance)</a:t>
                </a:r>
              </a:p>
              <a:p>
                <a:endParaRPr lang="en-US" sz="2000"/>
              </a:p>
              <a:p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 = mass transported between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/>
                  <a:t> and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1BE5CC-5572-5ADD-DBB8-CA992598D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0779" y="3884452"/>
                <a:ext cx="5723021" cy="2398713"/>
              </a:xfrm>
              <a:blipFill>
                <a:blip r:embed="rId4"/>
                <a:stretch>
                  <a:fillRect l="-958" b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A8C06-BBC3-27A1-EE5C-CE8301AC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33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0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4E9D4-CBAC-6046-7438-E9228F614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39117"/>
            <a:ext cx="11003280" cy="1619890"/>
          </a:xfrm>
        </p:spPr>
        <p:txBody>
          <a:bodyPr anchor="ctr">
            <a:normAutofit/>
          </a:bodyPr>
          <a:lstStyle/>
          <a:p>
            <a:r>
              <a:rPr lang="fr-FR" dirty="0" err="1"/>
              <a:t>Computational</a:t>
            </a:r>
            <a:r>
              <a:rPr lang="fr-FR" dirty="0"/>
              <a:t> issues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484632"/>
            <a:ext cx="242107" cy="1340860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C02E2-E291-F4BE-0178-4225C265FF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359" y="2934553"/>
                <a:ext cx="11000233" cy="3494314"/>
              </a:xfrm>
            </p:spPr>
            <p:txBody>
              <a:bodyPr anchor="ctr">
                <a:normAutofit/>
              </a:bodyPr>
              <a:lstStyle/>
              <a:p>
                <a:r>
                  <a:rPr lang="fr-FR" sz="2400" dirty="0"/>
                  <a:t>Need </a:t>
                </a:r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fr-FR" sz="2400" dirty="0"/>
              </a:p>
              <a:p>
                <a:endParaRPr lang="fr-FR" sz="2400" dirty="0"/>
              </a:p>
              <a:p>
                <a:r>
                  <a:rPr lang="fr-FR" sz="2400" dirty="0" err="1"/>
                  <a:t>Then</a:t>
                </a:r>
                <a:r>
                  <a:rPr lang="fr-FR" sz="2400" dirty="0"/>
                  <a:t> </a:t>
                </a:r>
                <a:r>
                  <a:rPr lang="fr-FR" sz="2400" dirty="0" err="1"/>
                  <a:t>need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compute</a:t>
                </a:r>
                <a:r>
                  <a:rPr lang="fr-FR" sz="2400" dirty="0"/>
                  <a:t> the optimal transportation plan : </a:t>
                </a:r>
                <a:r>
                  <a:rPr lang="fr-FR" sz="2400" dirty="0" err="1"/>
                  <a:t>bruteforce</a:t>
                </a:r>
                <a:r>
                  <a:rPr lang="fr-FR" sz="2400" dirty="0"/>
                  <a:t> ? </a:t>
                </a:r>
              </a:p>
              <a:p>
                <a:endParaRPr lang="fr-FR" sz="2400" dirty="0"/>
              </a:p>
              <a:p>
                <a:r>
                  <a:rPr lang="en-US" sz="2400" dirty="0" err="1"/>
                  <a:t>Sinkhorn</a:t>
                </a:r>
                <a:r>
                  <a:rPr lang="en-US" sz="2400" dirty="0"/>
                  <a:t> Algorithm: given matrices representing the distributions and a cost (=distance) matrix, return the optimal transportation matrix </a:t>
                </a:r>
                <a:endParaRPr lang="fr-FR" sz="2400" dirty="0"/>
              </a:p>
              <a:p>
                <a:endParaRPr lang="fr-FR" sz="2400" dirty="0"/>
              </a:p>
              <a:p>
                <a:endParaRPr lang="fr-FR" sz="2400" dirty="0"/>
              </a:p>
              <a:p>
                <a:pPr marL="0" indent="0">
                  <a:buNone/>
                </a:pPr>
                <a:endParaRPr lang="fr-FR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C02E2-E291-F4BE-0178-4225C265FF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359" y="2934553"/>
                <a:ext cx="11000233" cy="3494314"/>
              </a:xfrm>
              <a:blipFill>
                <a:blip r:embed="rId2"/>
                <a:stretch>
                  <a:fillRect l="-720" t="-8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6CDCA-EA4C-AA06-A652-9C062400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47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C618-D673-0951-5971-968DA135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Optimization</a:t>
            </a:r>
            <a:r>
              <a:rPr lang="fr-FR" dirty="0"/>
              <a:t> tricks: </a:t>
            </a:r>
            <a:r>
              <a:rPr lang="fr-FR" dirty="0" err="1"/>
              <a:t>entropic</a:t>
            </a:r>
            <a:r>
              <a:rPr lang="fr-FR" dirty="0"/>
              <a:t> </a:t>
            </a:r>
            <a:r>
              <a:rPr lang="fr-FR" dirty="0" err="1"/>
              <a:t>regularization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2D59E-18D5-2806-2744-834599AC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141" y="1825625"/>
            <a:ext cx="10515600" cy="4351338"/>
          </a:xfrm>
        </p:spPr>
        <p:txBody>
          <a:bodyPr/>
          <a:lstStyle/>
          <a:p>
            <a:r>
              <a:rPr lang="fr-FR" dirty="0" err="1"/>
              <a:t>Entropy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Regularizer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Smooth</a:t>
            </a:r>
            <a:r>
              <a:rPr lang="fr-FR" dirty="0"/>
              <a:t>, </a:t>
            </a:r>
            <a:r>
              <a:rPr lang="fr-FR" dirty="0" err="1"/>
              <a:t>convex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  <a:p>
            <a:endParaRPr lang="fr-FR" dirty="0"/>
          </a:p>
          <a:p>
            <a:r>
              <a:rPr lang="fr-FR" dirty="0"/>
              <a:t>Spread out the distribution, but </a:t>
            </a:r>
            <a:r>
              <a:rPr lang="fr-FR" dirty="0" err="1"/>
              <a:t>allows</a:t>
            </a:r>
            <a:r>
              <a:rPr lang="fr-FR" dirty="0"/>
              <a:t> a </a:t>
            </a:r>
            <a:r>
              <a:rPr lang="fr-FR" dirty="0" err="1"/>
              <a:t>linear</a:t>
            </a:r>
            <a:r>
              <a:rPr lang="fr-FR" dirty="0"/>
              <a:t> convergence of </a:t>
            </a:r>
            <a:r>
              <a:rPr lang="fr-FR" dirty="0" err="1"/>
              <a:t>Sinkhorn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4B67F-0293-BD7A-3CE7-8886784C14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40" y="2708539"/>
            <a:ext cx="6182178" cy="609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9D924C-FC27-2FC7-3534-F7C98D4799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585" y="1618554"/>
            <a:ext cx="3890215" cy="7399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12B48-939B-B595-BD80-42756631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57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46957-8770-CD71-6C3D-F362D3BBB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tricks: entropic regularization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8F3CE-0934-AE2F-57ED-E5F4CC0E92E8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 entropic regularization spreads out the distribution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AFC3AA-7C75-DA7C-BE98-074EA218D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36" y="2578332"/>
            <a:ext cx="10917936" cy="33845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584F24-9BC5-FCEB-9639-CCD1501A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955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06E2D-FBB5-098C-F09E-516B7DA3A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03" y="1117480"/>
            <a:ext cx="614406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Why are we talking about this distance ? 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B32E6BA-BEE8-F77A-5BD4-70EB1B2E7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260" y="1219979"/>
            <a:ext cx="4959354" cy="4948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24A38-A5BF-FC12-5035-979CF73CD99F}"/>
              </a:ext>
            </a:extLst>
          </p:cNvPr>
          <p:cNvSpPr txBox="1"/>
          <p:nvPr/>
        </p:nvSpPr>
        <p:spPr>
          <a:xfrm>
            <a:off x="8452409" y="6168600"/>
            <a:ext cx="2911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Arithmetic barycenter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B3F9B-84EE-FFDC-4B40-39EE5FBEA4D3}"/>
              </a:ext>
            </a:extLst>
          </p:cNvPr>
          <p:cNvSpPr txBox="1"/>
          <p:nvPr/>
        </p:nvSpPr>
        <p:spPr>
          <a:xfrm>
            <a:off x="699303" y="2751902"/>
            <a:ext cx="544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 much more natural way to express </a:t>
            </a:r>
            <a:r>
              <a:rPr lang="en-US" dirty="0" err="1"/>
              <a:t>barycenters</a:t>
            </a:r>
            <a:r>
              <a:rPr lang="en-US" dirty="0"/>
              <a:t> </a:t>
            </a:r>
          </a:p>
          <a:p>
            <a:r>
              <a:rPr lang="en-US" dirty="0"/>
              <a:t>(Like playing with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playdoh</a:t>
            </a:r>
            <a:r>
              <a:rPr lang="en-US" dirty="0"/>
              <a:t> !) </a:t>
            </a:r>
          </a:p>
        </p:txBody>
      </p:sp>
      <p:pic>
        <p:nvPicPr>
          <p:cNvPr id="1026" name="Picture 2" descr="The Shocking Story Behind Playdoh's Original Purpose">
            <a:extLst>
              <a:ext uri="{FF2B5EF4-FFF2-40B4-BE49-F238E27FC236}">
                <a16:creationId xmlns:a16="http://schemas.microsoft.com/office/drawing/2014/main" id="{E8FD71E7-0F7F-1C48-7471-1A8EDF714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50" y="3326730"/>
            <a:ext cx="2719137" cy="20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30ABE-0164-589D-3ADE-F3A0AE5945F0}"/>
              </a:ext>
            </a:extLst>
          </p:cNvPr>
          <p:cNvSpPr txBox="1"/>
          <p:nvPr/>
        </p:nvSpPr>
        <p:spPr>
          <a:xfrm>
            <a:off x="699303" y="5522269"/>
            <a:ext cx="553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be concentrating on the barycenter aspect of the paper as it was the most interesting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F16F3-4BCC-59AD-0CFE-BE8D792A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4AA76-663F-4E14-9A15-CCAE45D7B82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914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.5"/>
  <p:tag name="ORIGINALWIDTH" val="51.75"/>
  <p:tag name="LATEXADDIN" val="\documentclass{article}&#10;\usepackage{amsmath}&#10;\pagestyle{empty}&#10;\begin{document}&#10;&#10;$$q$$&#10;\end{document}"/>
  <p:tag name="IGUANATEXSIZE" val="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2018.25"/>
  <p:tag name="LATEXADDIN" val="\documentclass{article}&#10;\usepackage{amsmath}\usepackage{amsfonts}&#10;\pagestyle{empty}&#10;\begin{document}&#10;$$&#10;\mathcal{W}_{2,\gamma}^2(\mu_0,\mu_1)&#10;=\gamma\left[&#10;1+\min_{\pi\in\Pi}\mathrm{KL}(\pi|\mathcal{K}_\gamma)&#10;\right]&#10;$$&#10;&#10;\end{document}"/>
  <p:tag name="IGUANATEXSIZE" val="6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4"/>
  <p:tag name="ORIGINALWIDTH" val="85.5"/>
  <p:tag name="LATEXADDIN" val="\documentclass{article}&#10;\usepackage{amsmath}&#10;\pagestyle{empty}&#10;\begin{document}&#10;&#10;$$T$$&#10;\end{document}"/>
  <p:tag name="IGUANATEXSIZE" val="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9.5"/>
  <p:tag name="ORIGINALWIDTH" val="66"/>
  <p:tag name="LATEXADDIN" val="\documentclass{article}&#10;\usepackage{amsmath}&#10;\pagestyle{empty}&#10;\begin{document}&#10;&#10;$$p$$&#10;\end{document}"/>
  <p:tag name="IGUANATEXSIZE" val="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"/>
  <p:tag name="ORIGINALWIDTH" val="1375.5"/>
  <p:tag name="LATEXADDIN" val="\documentclass{article}&#10;\usepackage{amsmath}&#10;\pagestyle{empty}&#10;\begin{document}&#10;&#10;$$&#10;\begin{array}{rl}&#10;\min_{T\geq0} &amp; \sum_{ij} T_{ij}d(x_i,x_j)\\&#10;\textrm{s.t.} &amp; \sum_j T_{ij} = p_i\\&#10;&amp;\sum_i T_{ij} = q_j&#10;\end{array}&#10;$$&#10;&#10;\end{document}"/>
  <p:tag name="IGUANATEXSIZE" val="7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3"/>
  <p:tag name="ORIGINALWIDTH" val="2745"/>
  <p:tag name="LATEXADDIN" val="\documentclass{article}&#10;\usepackage{amsmath}&#10;\pagestyle{empty}&#10;\begin{document}&#10;&#10;&#10;$$&#10;\mathcal W_p(\mu,\nu)\equiv&#10;\min_{\pi\in\Pi(\mu,\nu)}&#10;\left(\iint_{M\times M} d(x,y)^p\,d\pi(x,y)\right)^{1/p}&#10;$$&#10;&#10;\end{document}"/>
  <p:tag name="IGUANATEXSIZE" val="6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9.5"/>
  <p:tag name="ORIGINALWIDTH" val="1718.25"/>
  <p:tag name="LATEXADDIN" val="\documentclass{article}&#10;\usepackage{amsmath}&#10;\pagestyle{empty}&#10;\begin{document}&#10;$$\min_x f(x)\longrightarrow\min_x\left[&#10;f(x) + \gamma g(x)&#10;\right]$$&#10;&#10;\end{document}"/>
  <p:tag name="IGUANATEXSIZE" val="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5"/>
  <p:tag name="ORIGINALWIDTH" val="1455"/>
  <p:tag name="LATEXADDIN" val="\documentclass{article}&#10;\usepackage{amsmath}&#10;\pagestyle{empty}&#10;\begin{document}&#10;$$&#10;H(p)=-\int p(x)\ln p(x)\,dx&#10;$$&#10;&#10;\end{document}"/>
  <p:tag name="IGUANATEXSIZE" val="6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8"/>
  <p:tag name="ORIGINALWIDTH" val="1168.5"/>
  <p:tag name="LATEXADDIN" val="\documentclass{article}&#10;\usepackage{amsmath}\usepackage{amsfonts}&#10;\pagestyle{empty}&#10;\begin{document}&#10;$$&#10;\mathcal{K}_\gamma(x,y)=e^{-d(x,y)^2/\gamma}&#10;$$&#10;&#10;\end{document}"/>
  <p:tag name="IGUANATEXSIZE" val="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5"/>
  <p:tag name="ORIGINALWIDTH" val="2520.75"/>
  <p:tag name="LATEXADDIN" val="\documentclass{article}&#10;\usepackage{amsmath}&#10;\pagestyle{empty}&#10;\begin{document}&#10;$$&#10;\mathrm{KL}(\pi|\mathcal K)&#10;=&#10;\iint_{M\times M}\hspace{-.2in}&#10;\pi(x,y)\left[&#10;\ln\frac{\pi(x,y)}{\mathcal K(x,y)}&#10;-1&#10;\right]\,dx\,dy&#10;$$&#10;&#10;\end{document}"/>
  <p:tag name="IGUANATEXSIZE" val="6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8d892a2-78f0-41d2-84e9-7aa3f0b38af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C39A129C0D604D849DBAD781C3D15F" ma:contentTypeVersion="8" ma:contentTypeDescription="Crée un document." ma:contentTypeScope="" ma:versionID="f89bea912584d7d2834160161c71df9e">
  <xsd:schema xmlns:xsd="http://www.w3.org/2001/XMLSchema" xmlns:xs="http://www.w3.org/2001/XMLSchema" xmlns:p="http://schemas.microsoft.com/office/2006/metadata/properties" xmlns:ns3="38d892a2-78f0-41d2-84e9-7aa3f0b38afb" xmlns:ns4="fd4c7bcd-62b3-469f-8993-015d34f0c8d1" targetNamespace="http://schemas.microsoft.com/office/2006/metadata/properties" ma:root="true" ma:fieldsID="eeefd15d4b82cbb7bb0042d174715099" ns3:_="" ns4:_="">
    <xsd:import namespace="38d892a2-78f0-41d2-84e9-7aa3f0b38afb"/>
    <xsd:import namespace="fd4c7bcd-62b3-469f-8993-015d34f0c8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892a2-78f0-41d2-84e9-7aa3f0b38a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4c7bcd-62b3-469f-8993-015d34f0c8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1A420A-176A-42C2-92CD-16504C1613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4FC51D-CCB3-4C92-A05E-5D248B514B5D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d4c7bcd-62b3-469f-8993-015d34f0c8d1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2006/metadata/properties"/>
    <ds:schemaRef ds:uri="38d892a2-78f0-41d2-84e9-7aa3f0b38afb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C916BCB-20B8-448E-AC2B-2660CECB1C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d892a2-78f0-41d2-84e9-7aa3f0b38afb"/>
    <ds:schemaRef ds:uri="fd4c7bcd-62b3-469f-8993-015d34f0c8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</TotalTime>
  <Words>772</Words>
  <Application>Microsoft Office PowerPoint</Application>
  <PresentationFormat>Widescreen</PresentationFormat>
  <Paragraphs>187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Convolutional Wasserstein Distances: Efficient Optimal Transportation on Geometric Domains</vt:lpstr>
      <vt:lpstr>TABLE OF CONTENTS  </vt:lpstr>
      <vt:lpstr>Optimal transport</vt:lpstr>
      <vt:lpstr>Earth mover distance</vt:lpstr>
      <vt:lpstr>Wasserstein distance</vt:lpstr>
      <vt:lpstr>Computational issues</vt:lpstr>
      <vt:lpstr>Optimization tricks: entropic regularization</vt:lpstr>
      <vt:lpstr>Optimization tricks: entropic regularization</vt:lpstr>
      <vt:lpstr>Why are we talking about this distance ? </vt:lpstr>
      <vt:lpstr>1) M is a d-dimensional grid  </vt:lpstr>
      <vt:lpstr>Convolutional Wasserstein distance</vt:lpstr>
      <vt:lpstr>Convolutional Wasserstein distance</vt:lpstr>
      <vt:lpstr>Convolutional Wasserstein distance</vt:lpstr>
      <vt:lpstr>Convolutional Wasserstein distance</vt:lpstr>
      <vt:lpstr>Convolutional Wasserstein distance</vt:lpstr>
      <vt:lpstr>Convolutional Wasserstein distance</vt:lpstr>
      <vt:lpstr>2) M is a mesh </vt:lpstr>
      <vt:lpstr>Heat methods</vt:lpstr>
      <vt:lpstr>Optimization tricks: reformulation</vt:lpstr>
      <vt:lpstr>The approach : </vt:lpstr>
      <vt:lpstr>Applications</vt:lpstr>
      <vt:lpstr>Applications</vt:lpstr>
      <vt:lpstr>2D Applications</vt:lpstr>
      <vt:lpstr>2D interpolation between binary images</vt:lpstr>
      <vt:lpstr>2D Interpolation Between Photos</vt:lpstr>
      <vt:lpstr>3D Applications</vt:lpstr>
      <vt:lpstr>Data preparation</vt:lpstr>
      <vt:lpstr>Interpolation and barycenter: 3D</vt:lpstr>
      <vt:lpstr>Interpolation and barycenter: 3D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Wasserstein Distances: Efficient Optimal Transportation on Geometric Domains</dc:title>
  <dc:creator>Jean-Baptiste Labit X2020</dc:creator>
  <cp:lastModifiedBy>Alhussein JAMIL X2020</cp:lastModifiedBy>
  <cp:revision>24</cp:revision>
  <dcterms:created xsi:type="dcterms:W3CDTF">2023-02-21T07:21:02Z</dcterms:created>
  <dcterms:modified xsi:type="dcterms:W3CDTF">2023-03-07T13:12:23Z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0x01010040C39A129C0D604D849DBAD781C3D15F</vt:lpwstr>
  </property>
</Properties>
</file>